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7"/>
  </p:notesMasterIdLst>
  <p:sldIdLst>
    <p:sldId id="256" r:id="rId3"/>
    <p:sldId id="259" r:id="rId4"/>
    <p:sldId id="260" r:id="rId5"/>
    <p:sldId id="257" r:id="rId6"/>
    <p:sldId id="258" r:id="rId7"/>
    <p:sldId id="262" r:id="rId8"/>
    <p:sldId id="263" r:id="rId9"/>
    <p:sldId id="305" r:id="rId10"/>
    <p:sldId id="261" r:id="rId11"/>
    <p:sldId id="264" r:id="rId12"/>
    <p:sldId id="267" r:id="rId13"/>
    <p:sldId id="268" r:id="rId14"/>
    <p:sldId id="269" r:id="rId15"/>
    <p:sldId id="304" r:id="rId1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Proxima Nova Semibold" panose="020B0604020202020204" charset="0"/>
      <p:regular r:id="rId28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54B8D6-E646-46BB-B3C7-3022EA883D5B}">
  <a:tblStyle styleId="{8854B8D6-E646-46BB-B3C7-3022EA883D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6FA8C9F3-C79B-716D-D8DC-BCDE2CA0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25294366-51AD-B684-5038-8924E04A7D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5509FCEA-7D66-32ED-64C8-E742D9F414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44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3346" y="1239377"/>
            <a:ext cx="5039826" cy="1873583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Started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with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Arduino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561340" y="3835595"/>
            <a:ext cx="402132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Md. Tasnim Islam Tanveer</a:t>
            </a:r>
            <a:endParaRPr dirty="0"/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130277" y="1412513"/>
            <a:ext cx="217770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" name="Google Shape;165;p38">
            <a:extLst>
              <a:ext uri="{FF2B5EF4-FFF2-40B4-BE49-F238E27FC236}">
                <a16:creationId xmlns:a16="http://schemas.microsoft.com/office/drawing/2014/main" id="{CE8C7817-05B4-9AEB-2BF9-F15EDA59A58D}"/>
              </a:ext>
            </a:extLst>
          </p:cNvPr>
          <p:cNvCxnSpPr>
            <a:cxnSpLocks/>
          </p:cNvCxnSpPr>
          <p:nvPr/>
        </p:nvCxnSpPr>
        <p:spPr>
          <a:xfrm>
            <a:off x="4996815" y="2492192"/>
            <a:ext cx="16573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96174815-652E-2D3B-F54C-456B914E601F}"/>
              </a:ext>
            </a:extLst>
          </p:cNvPr>
          <p:cNvCxnSpPr>
            <a:cxnSpLocks/>
          </p:cNvCxnSpPr>
          <p:nvPr/>
        </p:nvCxnSpPr>
        <p:spPr>
          <a:xfrm>
            <a:off x="4239260" y="1962012"/>
            <a:ext cx="822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560779" cy="684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Solution: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7FCA91-4C41-8EB3-5FAA-48B180D79BFF}"/>
              </a:ext>
            </a:extLst>
          </p:cNvPr>
          <p:cNvSpPr/>
          <p:nvPr/>
        </p:nvSpPr>
        <p:spPr>
          <a:xfrm>
            <a:off x="938500" y="1023870"/>
            <a:ext cx="5674801" cy="3897949"/>
          </a:xfrm>
          <a:prstGeom prst="roundRect">
            <a:avLst>
              <a:gd name="adj" fmla="val 119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04DCC-C132-AF12-2A25-9F951A831A67}"/>
              </a:ext>
            </a:extLst>
          </p:cNvPr>
          <p:cNvSpPr txBox="1"/>
          <p:nvPr/>
        </p:nvSpPr>
        <p:spPr>
          <a:xfrm>
            <a:off x="1138557" y="1129621"/>
            <a:ext cx="537798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buttonPin</a:t>
            </a:r>
            <a:r>
              <a:rPr lang="en-US" dirty="0"/>
              <a:t> = 2;   </a:t>
            </a:r>
            <a:r>
              <a:rPr lang="en-US" dirty="0">
                <a:solidFill>
                  <a:schemeClr val="bg1"/>
                </a:solidFill>
              </a:rPr>
              <a:t>// Push button connected to pin 2</a:t>
            </a:r>
          </a:p>
          <a:p>
            <a:r>
              <a:rPr lang="en-US" dirty="0"/>
              <a:t>int </a:t>
            </a:r>
            <a:r>
              <a:rPr lang="en-US" dirty="0" err="1"/>
              <a:t>ledPin</a:t>
            </a:r>
            <a:r>
              <a:rPr lang="en-US" dirty="0"/>
              <a:t> = 13;     </a:t>
            </a:r>
            <a:r>
              <a:rPr lang="en-US" dirty="0">
                <a:solidFill>
                  <a:schemeClr val="bg1"/>
                </a:solidFill>
              </a:rPr>
              <a:t>// Onboard LED</a:t>
            </a:r>
          </a:p>
          <a:p>
            <a:r>
              <a:rPr lang="en-US" dirty="0"/>
              <a:t>void setup() {</a:t>
            </a:r>
          </a:p>
          <a:p>
            <a:r>
              <a:rPr lang="en-US" dirty="0"/>
              <a:t>  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buttonPin</a:t>
            </a:r>
            <a:r>
              <a:rPr lang="en-US" dirty="0"/>
              <a:t>, INPUT_PULLUP); </a:t>
            </a:r>
            <a:r>
              <a:rPr lang="en-US" dirty="0">
                <a:solidFill>
                  <a:schemeClr val="bg1"/>
                </a:solidFill>
              </a:rPr>
              <a:t>// Button pin as input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ledPin</a:t>
            </a:r>
            <a:r>
              <a:rPr lang="en-US" dirty="0"/>
              <a:t>, OUTPUT);   </a:t>
            </a:r>
            <a:r>
              <a:rPr lang="en-US" dirty="0">
                <a:solidFill>
                  <a:schemeClr val="bg1"/>
                </a:solidFill>
              </a:rPr>
              <a:t>// LED pin as output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loop() {</a:t>
            </a:r>
          </a:p>
          <a:p>
            <a:r>
              <a:rPr lang="en-US" dirty="0"/>
              <a:t>    int </a:t>
            </a:r>
            <a:r>
              <a:rPr lang="en-US" dirty="0" err="1"/>
              <a:t>buttonState</a:t>
            </a:r>
            <a:r>
              <a:rPr lang="en-US" dirty="0"/>
              <a:t> = </a:t>
            </a:r>
            <a:r>
              <a:rPr lang="en-US" dirty="0" err="1"/>
              <a:t>digitalRead</a:t>
            </a:r>
            <a:r>
              <a:rPr lang="en-US" dirty="0"/>
              <a:t>(</a:t>
            </a:r>
            <a:r>
              <a:rPr lang="en-US" dirty="0" err="1"/>
              <a:t>buttonPin</a:t>
            </a:r>
            <a:r>
              <a:rPr lang="en-US" dirty="0"/>
              <a:t>); </a:t>
            </a:r>
            <a:r>
              <a:rPr lang="en-US" dirty="0">
                <a:solidFill>
                  <a:schemeClr val="bg1"/>
                </a:solidFill>
              </a:rPr>
              <a:t>// Read button value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/>
              <a:t>if (</a:t>
            </a:r>
            <a:r>
              <a:rPr lang="en-US" dirty="0" err="1"/>
              <a:t>buttonState</a:t>
            </a:r>
            <a:r>
              <a:rPr lang="en-US" dirty="0"/>
              <a:t> == LOW) {     </a:t>
            </a:r>
            <a:r>
              <a:rPr lang="en-US" dirty="0">
                <a:solidFill>
                  <a:schemeClr val="bg1"/>
                </a:solidFill>
              </a:rPr>
              <a:t>// If button is pressed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ledPin</a:t>
            </a:r>
            <a:r>
              <a:rPr lang="en-US" dirty="0"/>
              <a:t>, HIGH);  </a:t>
            </a:r>
            <a:r>
              <a:rPr lang="en-US" dirty="0">
                <a:solidFill>
                  <a:schemeClr val="bg1"/>
                </a:solidFill>
              </a:rPr>
              <a:t>// LED ON</a:t>
            </a:r>
          </a:p>
          <a:p>
            <a:r>
              <a:rPr lang="en-US" dirty="0"/>
              <a:t>  } </a:t>
            </a:r>
          </a:p>
          <a:p>
            <a:r>
              <a:rPr lang="en-US" dirty="0"/>
              <a:t>  else {</a:t>
            </a:r>
          </a:p>
          <a:p>
            <a:r>
              <a:rPr lang="en-US" dirty="0"/>
              <a:t>   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ledPin</a:t>
            </a:r>
            <a:r>
              <a:rPr lang="en-US" dirty="0"/>
              <a:t>, LOW);   </a:t>
            </a:r>
            <a:r>
              <a:rPr lang="en-US" dirty="0">
                <a:solidFill>
                  <a:schemeClr val="bg1"/>
                </a:solidFill>
              </a:rPr>
              <a:t>// LED OFF</a:t>
            </a:r>
          </a:p>
          <a:p>
            <a:r>
              <a:rPr lang="en-US" dirty="0"/>
              <a:t>  }</a:t>
            </a:r>
          </a:p>
          <a:p>
            <a:r>
              <a:rPr lang="en-US" dirty="0"/>
              <a:t>}</a:t>
            </a:r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title"/>
          </p:nvPr>
        </p:nvSpPr>
        <p:spPr>
          <a:xfrm>
            <a:off x="2786550" y="397200"/>
            <a:ext cx="3570900" cy="612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Analog Output</a:t>
            </a:r>
            <a:endParaRPr sz="2400"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71183" y="92471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94358A-04F9-07DE-D4A7-2E2FA7A9B25E}"/>
              </a:ext>
            </a:extLst>
          </p:cNvPr>
          <p:cNvSpPr/>
          <p:nvPr/>
        </p:nvSpPr>
        <p:spPr>
          <a:xfrm>
            <a:off x="404027" y="1088265"/>
            <a:ext cx="4077821" cy="3897949"/>
          </a:xfrm>
          <a:prstGeom prst="roundRect">
            <a:avLst>
              <a:gd name="adj" fmla="val 119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int </a:t>
            </a:r>
            <a:r>
              <a:rPr lang="en-US" dirty="0" err="1">
                <a:solidFill>
                  <a:srgbClr val="000000"/>
                </a:solidFill>
              </a:rPr>
              <a:t>ledPin</a:t>
            </a:r>
            <a:r>
              <a:rPr lang="en-US" dirty="0">
                <a:solidFill>
                  <a:srgbClr val="000000"/>
                </a:solidFill>
              </a:rPr>
              <a:t> = 11;    </a:t>
            </a:r>
            <a:r>
              <a:rPr lang="en-US" dirty="0">
                <a:solidFill>
                  <a:schemeClr val="bg1"/>
                </a:solidFill>
              </a:rPr>
              <a:t>//LED Pin</a:t>
            </a:r>
          </a:p>
          <a:p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void setup(){</a:t>
            </a:r>
          </a:p>
          <a:p>
            <a:r>
              <a:rPr lang="en-US" dirty="0">
                <a:solidFill>
                  <a:srgbClr val="000000"/>
                </a:solidFill>
              </a:rPr>
              <a:t>  </a:t>
            </a:r>
            <a:r>
              <a:rPr lang="en-US" dirty="0" err="1">
                <a:solidFill>
                  <a:srgbClr val="000000"/>
                </a:solidFill>
              </a:rPr>
              <a:t>pinMode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ledPin,OUTPUT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void loop(){</a:t>
            </a:r>
          </a:p>
          <a:p>
            <a:r>
              <a:rPr lang="en-US" dirty="0">
                <a:solidFill>
                  <a:srgbClr val="000000"/>
                </a:solidFill>
              </a:rPr>
              <a:t>  for(int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=0;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&lt;=255;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</a:rPr>
              <a:t>    </a:t>
            </a:r>
            <a:r>
              <a:rPr lang="en-US" dirty="0" err="1">
                <a:solidFill>
                  <a:srgbClr val="000000"/>
                </a:solidFill>
              </a:rPr>
              <a:t>analogWrite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ledPin,i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</a:rPr>
              <a:t>    delay(10);</a:t>
            </a:r>
          </a:p>
          <a:p>
            <a:r>
              <a:rPr lang="en-US" dirty="0">
                <a:solidFill>
                  <a:srgbClr val="000000"/>
                </a:solidFill>
              </a:rPr>
              <a:t>  }</a:t>
            </a:r>
          </a:p>
          <a:p>
            <a:r>
              <a:rPr lang="en-US" dirty="0">
                <a:solidFill>
                  <a:srgbClr val="000000"/>
                </a:solidFill>
              </a:rPr>
              <a:t>  for(int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=255;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&gt;= 0;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--){</a:t>
            </a:r>
          </a:p>
          <a:p>
            <a:r>
              <a:rPr lang="en-US" dirty="0">
                <a:solidFill>
                  <a:srgbClr val="000000"/>
                </a:solidFill>
              </a:rPr>
              <a:t>    </a:t>
            </a:r>
            <a:r>
              <a:rPr lang="en-US" dirty="0" err="1">
                <a:solidFill>
                  <a:srgbClr val="000000"/>
                </a:solidFill>
              </a:rPr>
              <a:t>analogWrite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ledPin,i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</a:rPr>
              <a:t>    delay(10);</a:t>
            </a:r>
          </a:p>
          <a:p>
            <a:r>
              <a:rPr lang="en-US" dirty="0">
                <a:solidFill>
                  <a:srgbClr val="000000"/>
                </a:solidFill>
              </a:rPr>
              <a:t>  }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5912F31-DCBD-24D2-6D68-D3D8875D5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527" y="1280932"/>
            <a:ext cx="3642776" cy="3465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633500" cy="598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Analog Input: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C017BF-23DD-24A2-FFE5-D6FB79EFA864}"/>
              </a:ext>
            </a:extLst>
          </p:cNvPr>
          <p:cNvSpPr txBox="1"/>
          <p:nvPr/>
        </p:nvSpPr>
        <p:spPr>
          <a:xfrm>
            <a:off x="938500" y="1165005"/>
            <a:ext cx="2798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Let’s Know about potentiometer:</a:t>
            </a:r>
          </a:p>
        </p:txBody>
      </p:sp>
      <p:pic>
        <p:nvPicPr>
          <p:cNvPr id="1026" name="Picture 2" descr="Pengertian, Fungsi Potensiometer dan Prinsip Kerja Potensiometer">
            <a:extLst>
              <a:ext uri="{FF2B5EF4-FFF2-40B4-BE49-F238E27FC236}">
                <a16:creationId xmlns:a16="http://schemas.microsoft.com/office/drawing/2014/main" id="{408669C3-6CC5-47F1-C18E-BCC2FAB5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75" y="1716947"/>
            <a:ext cx="4885650" cy="3322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80;p50">
            <a:extLst>
              <a:ext uri="{FF2B5EF4-FFF2-40B4-BE49-F238E27FC236}">
                <a16:creationId xmlns:a16="http://schemas.microsoft.com/office/drawing/2014/main" id="{D1A71686-FA20-88A3-DFBA-B497E489D66A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3633500" cy="59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Analog Input:</a:t>
            </a:r>
            <a:endParaRPr lang="en-US" dirty="0"/>
          </a:p>
        </p:txBody>
      </p:sp>
      <p:pic>
        <p:nvPicPr>
          <p:cNvPr id="8" name="Picture 7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D2883014-9BC6-9EA8-B69A-2A8553DC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5539"/>
            <a:ext cx="4180952" cy="29333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58CB11-81CE-9FCE-EA95-60AB307FA59C}"/>
              </a:ext>
            </a:extLst>
          </p:cNvPr>
          <p:cNvSpPr/>
          <p:nvPr/>
        </p:nvSpPr>
        <p:spPr>
          <a:xfrm>
            <a:off x="300996" y="1074191"/>
            <a:ext cx="4077821" cy="3897949"/>
          </a:xfrm>
          <a:prstGeom prst="roundRect">
            <a:avLst>
              <a:gd name="adj" fmla="val 119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00000"/>
                </a:solidFill>
              </a:rPr>
              <a:t>int </a:t>
            </a:r>
            <a:r>
              <a:rPr lang="en-US" sz="1100" dirty="0" err="1">
                <a:solidFill>
                  <a:srgbClr val="000000"/>
                </a:solidFill>
              </a:rPr>
              <a:t>potPin</a:t>
            </a:r>
            <a:r>
              <a:rPr lang="en-US" sz="1100" dirty="0">
                <a:solidFill>
                  <a:srgbClr val="000000"/>
                </a:solidFill>
              </a:rPr>
              <a:t> = A0;   </a:t>
            </a:r>
            <a:r>
              <a:rPr lang="en-US" sz="1100" dirty="0">
                <a:solidFill>
                  <a:schemeClr val="bg1"/>
                </a:solidFill>
              </a:rPr>
              <a:t> //Potentiometer Pin</a:t>
            </a:r>
          </a:p>
          <a:p>
            <a:r>
              <a:rPr lang="en-US" sz="1100" dirty="0">
                <a:solidFill>
                  <a:srgbClr val="000000"/>
                </a:solidFill>
              </a:rPr>
              <a:t>int </a:t>
            </a:r>
            <a:r>
              <a:rPr lang="en-US" sz="1100" dirty="0" err="1">
                <a:solidFill>
                  <a:srgbClr val="000000"/>
                </a:solidFill>
              </a:rPr>
              <a:t>ledPin</a:t>
            </a:r>
            <a:r>
              <a:rPr lang="en-US" sz="1100" dirty="0">
                <a:solidFill>
                  <a:srgbClr val="000000"/>
                </a:solidFill>
              </a:rPr>
              <a:t> = 11;    </a:t>
            </a:r>
            <a:r>
              <a:rPr lang="en-US" sz="1100" dirty="0">
                <a:solidFill>
                  <a:schemeClr val="bg1"/>
                </a:solidFill>
              </a:rPr>
              <a:t>//LED Pin</a:t>
            </a:r>
          </a:p>
          <a:p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void setup(){</a:t>
            </a:r>
          </a:p>
          <a:p>
            <a:r>
              <a:rPr lang="en-US" sz="1100" dirty="0">
                <a:solidFill>
                  <a:srgbClr val="000000"/>
                </a:solidFill>
              </a:rPr>
              <a:t>  </a:t>
            </a:r>
            <a:r>
              <a:rPr lang="en-US" sz="1100" dirty="0" err="1">
                <a:solidFill>
                  <a:srgbClr val="000000"/>
                </a:solidFill>
              </a:rPr>
              <a:t>pinMode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potPin,INPUT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  </a:t>
            </a:r>
            <a:r>
              <a:rPr lang="en-US" sz="1100" dirty="0" err="1">
                <a:solidFill>
                  <a:srgbClr val="000000"/>
                </a:solidFill>
              </a:rPr>
              <a:t>pinMode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ledPin,OUTPUT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  </a:t>
            </a:r>
            <a:r>
              <a:rPr lang="en-US" sz="1100" dirty="0" err="1">
                <a:solidFill>
                  <a:srgbClr val="000000"/>
                </a:solidFill>
              </a:rPr>
              <a:t>Serial.begin</a:t>
            </a:r>
            <a:r>
              <a:rPr lang="en-US" sz="1100" dirty="0">
                <a:solidFill>
                  <a:srgbClr val="000000"/>
                </a:solidFill>
              </a:rPr>
              <a:t>(9600);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}</a:t>
            </a:r>
          </a:p>
          <a:p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void loop(){</a:t>
            </a:r>
          </a:p>
          <a:p>
            <a:r>
              <a:rPr lang="en-US" sz="1100" dirty="0">
                <a:solidFill>
                  <a:srgbClr val="000000"/>
                </a:solidFill>
              </a:rPr>
              <a:t>  int </a:t>
            </a:r>
            <a:r>
              <a:rPr lang="en-US" sz="1100" dirty="0" err="1">
                <a:solidFill>
                  <a:srgbClr val="000000"/>
                </a:solidFill>
              </a:rPr>
              <a:t>potValue</a:t>
            </a:r>
            <a:r>
              <a:rPr lang="en-US" sz="1100" dirty="0">
                <a:solidFill>
                  <a:srgbClr val="000000"/>
                </a:solidFill>
              </a:rPr>
              <a:t> = </a:t>
            </a:r>
            <a:r>
              <a:rPr lang="en-US" sz="1100" dirty="0" err="1">
                <a:solidFill>
                  <a:srgbClr val="000000"/>
                </a:solidFill>
              </a:rPr>
              <a:t>analogRead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potPin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  int </a:t>
            </a:r>
            <a:r>
              <a:rPr lang="en-US" sz="1100" dirty="0" err="1">
                <a:solidFill>
                  <a:srgbClr val="000000"/>
                </a:solidFill>
              </a:rPr>
              <a:t>cnValue</a:t>
            </a:r>
            <a:r>
              <a:rPr lang="en-US" sz="1100" dirty="0">
                <a:solidFill>
                  <a:srgbClr val="000000"/>
                </a:solidFill>
              </a:rPr>
              <a:t> = </a:t>
            </a:r>
            <a:r>
              <a:rPr lang="en-US" sz="1100" dirty="0" err="1">
                <a:solidFill>
                  <a:srgbClr val="000000"/>
                </a:solidFill>
              </a:rPr>
              <a:t>potValue</a:t>
            </a:r>
            <a:r>
              <a:rPr lang="en-US" sz="1100" dirty="0">
                <a:solidFill>
                  <a:srgbClr val="000000"/>
                </a:solidFill>
              </a:rPr>
              <a:t>*((float)255/1023);</a:t>
            </a:r>
          </a:p>
          <a:p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  </a:t>
            </a:r>
            <a:r>
              <a:rPr lang="en-US" sz="1100" dirty="0" err="1">
                <a:solidFill>
                  <a:srgbClr val="000000"/>
                </a:solidFill>
              </a:rPr>
              <a:t>Serial.print</a:t>
            </a:r>
            <a:r>
              <a:rPr lang="en-US" sz="1100" dirty="0">
                <a:solidFill>
                  <a:srgbClr val="000000"/>
                </a:solidFill>
              </a:rPr>
              <a:t>("Analog Value: ");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  </a:t>
            </a:r>
            <a:r>
              <a:rPr lang="en-US" sz="1100" dirty="0" err="1">
                <a:solidFill>
                  <a:srgbClr val="000000"/>
                </a:solidFill>
              </a:rPr>
              <a:t>Serial.print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potValue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  </a:t>
            </a:r>
            <a:r>
              <a:rPr lang="en-US" sz="1100" dirty="0" err="1">
                <a:solidFill>
                  <a:srgbClr val="000000"/>
                </a:solidFill>
              </a:rPr>
              <a:t>Serial.print</a:t>
            </a:r>
            <a:r>
              <a:rPr lang="en-US" sz="1100" dirty="0">
                <a:solidFill>
                  <a:srgbClr val="000000"/>
                </a:solidFill>
              </a:rPr>
              <a:t>("  PWM Value: ");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  </a:t>
            </a:r>
            <a:r>
              <a:rPr lang="en-US" sz="1100" dirty="0" err="1">
                <a:solidFill>
                  <a:srgbClr val="000000"/>
                </a:solidFill>
              </a:rPr>
              <a:t>Serial.println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cnValue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  </a:t>
            </a:r>
            <a:r>
              <a:rPr lang="en-US" sz="1100" dirty="0" err="1">
                <a:solidFill>
                  <a:srgbClr val="000000"/>
                </a:solidFill>
              </a:rPr>
              <a:t>analogWrite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ledPin,cnValue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8;p40">
            <a:extLst>
              <a:ext uri="{FF2B5EF4-FFF2-40B4-BE49-F238E27FC236}">
                <a16:creationId xmlns:a16="http://schemas.microsoft.com/office/drawing/2014/main" id="{A92E7EA8-EAED-B267-1D89-24F6F48EB8D9}"/>
              </a:ext>
            </a:extLst>
          </p:cNvPr>
          <p:cNvSpPr txBox="1">
            <a:spLocks/>
          </p:cNvSpPr>
          <p:nvPr/>
        </p:nvSpPr>
        <p:spPr>
          <a:xfrm>
            <a:off x="2516855" y="2229809"/>
            <a:ext cx="4110290" cy="68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600"/>
              <a:buFont typeface="Montserrat ExtraBold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Thank You</a:t>
            </a:r>
          </a:p>
        </p:txBody>
      </p:sp>
      <p:cxnSp>
        <p:nvCxnSpPr>
          <p:cNvPr id="5" name="Google Shape;222;p45">
            <a:extLst>
              <a:ext uri="{FF2B5EF4-FFF2-40B4-BE49-F238E27FC236}">
                <a16:creationId xmlns:a16="http://schemas.microsoft.com/office/drawing/2014/main" id="{A2B69275-E4AB-69CA-368B-48D3DBC18605}"/>
              </a:ext>
            </a:extLst>
          </p:cNvPr>
          <p:cNvCxnSpPr>
            <a:cxnSpLocks/>
          </p:cNvCxnSpPr>
          <p:nvPr/>
        </p:nvCxnSpPr>
        <p:spPr>
          <a:xfrm>
            <a:off x="4450080" y="2885401"/>
            <a:ext cx="2156665" cy="16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5C83B643-EB12-67F7-D6DD-7CEE2D67B9FB}"/>
              </a:ext>
            </a:extLst>
          </p:cNvPr>
          <p:cNvCxnSpPr>
            <a:cxnSpLocks/>
          </p:cNvCxnSpPr>
          <p:nvPr/>
        </p:nvCxnSpPr>
        <p:spPr>
          <a:xfrm>
            <a:off x="2293415" y="2228128"/>
            <a:ext cx="2156665" cy="16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144050" y="914520"/>
            <a:ext cx="4441890" cy="702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What is Arduino</a:t>
            </a:r>
            <a:endParaRPr sz="36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23360" y="1698190"/>
            <a:ext cx="4808220" cy="1921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l">
              <a:buFont typeface="Arial" panose="020B0604020202020204" pitchFamily="34" charset="0"/>
              <a:buChar char="•"/>
            </a:pPr>
            <a:r>
              <a:rPr lang="en-US" sz="1800" dirty="0"/>
              <a:t>Open-source electronics platform.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-US" sz="1800" dirty="0"/>
              <a:t>Combines hardware (microcontroller board) and software (Arduino IDE)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-US" sz="1800" dirty="0"/>
              <a:t>Used for building digital devices &amp; interactive object</a:t>
            </a:r>
          </a:p>
          <a:p>
            <a:pPr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973140" y="1712940"/>
            <a:ext cx="2204400" cy="992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 dirty="0"/>
              <a:t>Arduino Uno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 dirty="0"/>
              <a:t>Arduino Nano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 dirty="0"/>
              <a:t>Arduino Mega</a:t>
            </a:r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587825" y="733200"/>
            <a:ext cx="5442900" cy="663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Popular Arduino Boards</a:t>
            </a:r>
            <a:br>
              <a:rPr lang="en-US" dirty="0"/>
            </a:br>
            <a:endParaRPr dirty="0"/>
          </a:p>
        </p:txBody>
      </p:sp>
      <p:pic>
        <p:nvPicPr>
          <p:cNvPr id="2" name="Picture 14" descr="Arduino UNO R3 DIP Edition">
            <a:extLst>
              <a:ext uri="{FF2B5EF4-FFF2-40B4-BE49-F238E27FC236}">
                <a16:creationId xmlns:a16="http://schemas.microsoft.com/office/drawing/2014/main" id="{33775957-14BC-A710-9037-350928A84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13" y="2049139"/>
            <a:ext cx="1838549" cy="1838549"/>
          </a:xfrm>
          <a:prstGeom prst="round2DiagRect">
            <a:avLst>
              <a:gd name="adj1" fmla="val 25679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A70C5C-67C1-897D-CF71-8EC5D187AC81}"/>
              </a:ext>
            </a:extLst>
          </p:cNvPr>
          <p:cNvSpPr txBox="1"/>
          <p:nvPr/>
        </p:nvSpPr>
        <p:spPr>
          <a:xfrm>
            <a:off x="4357577" y="3985260"/>
            <a:ext cx="1379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Arduino UNO</a:t>
            </a:r>
          </a:p>
        </p:txBody>
      </p:sp>
      <p:pic>
        <p:nvPicPr>
          <p:cNvPr id="4" name="Picture 12" descr="Arduino Nano V3.0 (CH340)">
            <a:extLst>
              <a:ext uri="{FF2B5EF4-FFF2-40B4-BE49-F238E27FC236}">
                <a16:creationId xmlns:a16="http://schemas.microsoft.com/office/drawing/2014/main" id="{62F1CE1A-367C-AC95-ACC3-8189B6E6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85" y="3191600"/>
            <a:ext cx="2088264" cy="1392176"/>
          </a:xfrm>
          <a:prstGeom prst="round2DiagRect">
            <a:avLst>
              <a:gd name="adj1" fmla="val 0"/>
              <a:gd name="adj2" fmla="val 3042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6B5625-147F-281A-D5D5-D0C6DF124AA8}"/>
              </a:ext>
            </a:extLst>
          </p:cNvPr>
          <p:cNvSpPr txBox="1"/>
          <p:nvPr/>
        </p:nvSpPr>
        <p:spPr>
          <a:xfrm>
            <a:off x="6921174" y="4686547"/>
            <a:ext cx="1456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Arduino NANO</a:t>
            </a:r>
          </a:p>
        </p:txBody>
      </p:sp>
      <p:pic>
        <p:nvPicPr>
          <p:cNvPr id="6" name="Picture 10" descr="Arduino Mega 2560 Board Without USB Cable – The Electronic Hub">
            <a:extLst>
              <a:ext uri="{FF2B5EF4-FFF2-40B4-BE49-F238E27FC236}">
                <a16:creationId xmlns:a16="http://schemas.microsoft.com/office/drawing/2014/main" id="{DA72532A-5DCC-8344-D2AD-CB0FE33E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05" y="456953"/>
            <a:ext cx="2046644" cy="2046644"/>
          </a:xfrm>
          <a:prstGeom prst="round2DiagRect">
            <a:avLst>
              <a:gd name="adj1" fmla="val 26686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F429A-CC65-7137-FB0F-8895F07E0C63}"/>
              </a:ext>
            </a:extLst>
          </p:cNvPr>
          <p:cNvSpPr txBox="1"/>
          <p:nvPr/>
        </p:nvSpPr>
        <p:spPr>
          <a:xfrm>
            <a:off x="6866993" y="2639904"/>
            <a:ext cx="156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Arduino MEGA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785900" cy="576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Arduino Uno Pinout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542879" y="1535585"/>
            <a:ext cx="2750820" cy="2259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Digital pin: D0 – D19</a:t>
            </a:r>
          </a:p>
          <a:p>
            <a:r>
              <a:rPr lang="en-US" dirty="0"/>
              <a:t>Analog pin: A0 – A5</a:t>
            </a:r>
          </a:p>
          <a:p>
            <a:endParaRPr lang="en-US" dirty="0"/>
          </a:p>
          <a:p>
            <a:pPr marL="155575" indent="0">
              <a:buNone/>
            </a:pPr>
            <a:r>
              <a:rPr lang="en-US" sz="1200" dirty="0"/>
              <a:t>Pin D14 to D19 and A0 to A5 are same pins with different name. Since this pins can be use as digital and analog both.</a:t>
            </a:r>
          </a:p>
          <a:p>
            <a:endParaRPr lang="en-US" sz="1200" dirty="0"/>
          </a:p>
          <a:p>
            <a:r>
              <a:rPr lang="en-US" dirty="0"/>
              <a:t>PWM pin: pin with  ~ symbol are PWM pins</a:t>
            </a:r>
          </a:p>
          <a:p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 descr="A circuit board with many wires&#10;&#10;AI-generated content may be incorrect.">
            <a:extLst>
              <a:ext uri="{FF2B5EF4-FFF2-40B4-BE49-F238E27FC236}">
                <a16:creationId xmlns:a16="http://schemas.microsoft.com/office/drawing/2014/main" id="{481F89B1-C1A8-5103-2A65-15E99DCC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020" y="1021072"/>
            <a:ext cx="4728101" cy="3465367"/>
          </a:xfrm>
          <a:prstGeom prst="round2DiagRect">
            <a:avLst>
              <a:gd name="adj1" fmla="val 16667"/>
              <a:gd name="adj2" fmla="val 13853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985150" y="624843"/>
            <a:ext cx="4110290" cy="683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I/O in Arduino: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251850" y="1608834"/>
            <a:ext cx="4275594" cy="2818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Digital : High(0) or Low(1)</a:t>
            </a:r>
          </a:p>
          <a:p>
            <a:pPr algn="l"/>
            <a:r>
              <a:rPr lang="en-US" sz="1600" dirty="0"/>
              <a:t>	High means 5V</a:t>
            </a:r>
          </a:p>
          <a:p>
            <a:pPr algn="l"/>
            <a:r>
              <a:rPr lang="en-US" sz="1600" dirty="0"/>
              <a:t>	Low means 0V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Analog: 0 to 1023</a:t>
            </a:r>
          </a:p>
          <a:p>
            <a:pPr algn="l"/>
            <a:r>
              <a:rPr lang="en-US" sz="1600" dirty="0"/>
              <a:t>	0 means 0.00 V</a:t>
            </a:r>
          </a:p>
          <a:p>
            <a:pPr algn="l"/>
            <a:r>
              <a:rPr lang="en-US" sz="1600" dirty="0"/>
              <a:t>	512 means ~2.50 V</a:t>
            </a:r>
          </a:p>
          <a:p>
            <a:pPr algn="l"/>
            <a:r>
              <a:rPr lang="en-US" sz="1600" dirty="0"/>
              <a:t>	1023 means 5.00 V</a:t>
            </a:r>
          </a:p>
          <a:p>
            <a:pPr algn="l"/>
            <a:r>
              <a:rPr lang="en-US" sz="1600" dirty="0"/>
              <a:t>Formula:</a:t>
            </a:r>
          </a:p>
          <a:p>
            <a:pPr algn="l"/>
            <a:r>
              <a:rPr lang="en-US" sz="1600" dirty="0"/>
              <a:t>Voltage= (analog value/1023)*5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1287695" y="1220280"/>
            <a:ext cx="350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146650" y="376227"/>
            <a:ext cx="2850700" cy="598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Digital Output: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70240" y="723940"/>
            <a:ext cx="1789460" cy="95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Possible Outputs :</a:t>
            </a:r>
          </a:p>
          <a:p>
            <a:pPr marL="285750" indent="-285750"/>
            <a:r>
              <a:rPr lang="en-US" dirty="0"/>
              <a:t>HIGH (5V)</a:t>
            </a:r>
          </a:p>
          <a:p>
            <a:pPr marL="285750" indent="-285750"/>
            <a:r>
              <a:rPr lang="en-US" dirty="0"/>
              <a:t>LOW (0V)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274100" y="825502"/>
            <a:ext cx="228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66D526-14D7-8E7E-B57B-F535B8636F95}"/>
              </a:ext>
            </a:extLst>
          </p:cNvPr>
          <p:cNvSpPr/>
          <p:nvPr/>
        </p:nvSpPr>
        <p:spPr>
          <a:xfrm>
            <a:off x="3776330" y="1674515"/>
            <a:ext cx="5334000" cy="3092758"/>
          </a:xfrm>
          <a:prstGeom prst="roundRect">
            <a:avLst>
              <a:gd name="adj" fmla="val 119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215;p44">
            <a:extLst>
              <a:ext uri="{FF2B5EF4-FFF2-40B4-BE49-F238E27FC236}">
                <a16:creationId xmlns:a16="http://schemas.microsoft.com/office/drawing/2014/main" id="{CF4F1789-7069-3E0B-A4B3-CF264E36A6F4}"/>
              </a:ext>
            </a:extLst>
          </p:cNvPr>
          <p:cNvSpPr txBox="1">
            <a:spLocks/>
          </p:cNvSpPr>
          <p:nvPr/>
        </p:nvSpPr>
        <p:spPr>
          <a:xfrm>
            <a:off x="3933980" y="1894321"/>
            <a:ext cx="5334000" cy="275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pPr marL="1397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(13, OUTPUT);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Pin 13 is the onboard LED</a:t>
            </a:r>
          </a:p>
          <a:p>
            <a:pPr marL="1397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139700" indent="0">
              <a:buNone/>
            </a:pP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pPr marL="1397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(13, HIGH);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 LED on</a:t>
            </a:r>
          </a:p>
          <a:p>
            <a:pPr marL="1397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delay(1000);	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// Wait 1 second</a:t>
            </a:r>
          </a:p>
          <a:p>
            <a:pPr marL="1397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(13, LOW); 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 LED off</a:t>
            </a:r>
          </a:p>
          <a:p>
            <a:pPr marL="1397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delay(1000);                    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Wait 1 second</a:t>
            </a:r>
          </a:p>
          <a:p>
            <a:pPr marL="1397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Google Shape;215;p44">
            <a:extLst>
              <a:ext uri="{FF2B5EF4-FFF2-40B4-BE49-F238E27FC236}">
                <a16:creationId xmlns:a16="http://schemas.microsoft.com/office/drawing/2014/main" id="{FB77D5D3-426A-952C-6561-91038AD3B892}"/>
              </a:ext>
            </a:extLst>
          </p:cNvPr>
          <p:cNvSpPr txBox="1">
            <a:spLocks/>
          </p:cNvSpPr>
          <p:nvPr/>
        </p:nvSpPr>
        <p:spPr>
          <a:xfrm>
            <a:off x="3840480" y="1232162"/>
            <a:ext cx="2308860" cy="42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b="1" dirty="0"/>
              <a:t>LED Blink: (Code)</a:t>
            </a:r>
          </a:p>
        </p:txBody>
      </p:sp>
      <p:pic>
        <p:nvPicPr>
          <p:cNvPr id="9" name="Picture 2" descr="img">
            <a:extLst>
              <a:ext uri="{FF2B5EF4-FFF2-40B4-BE49-F238E27FC236}">
                <a16:creationId xmlns:a16="http://schemas.microsoft.com/office/drawing/2014/main" id="{E64F80EB-F7A1-9144-9D69-880AFA3E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4" y="2463186"/>
            <a:ext cx="3318119" cy="2219093"/>
          </a:xfrm>
          <a:prstGeom prst="round2DiagRect">
            <a:avLst>
              <a:gd name="adj1" fmla="val 16667"/>
              <a:gd name="adj2" fmla="val 1648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15;p44">
            <a:extLst>
              <a:ext uri="{FF2B5EF4-FFF2-40B4-BE49-F238E27FC236}">
                <a16:creationId xmlns:a16="http://schemas.microsoft.com/office/drawing/2014/main" id="{8C973FFC-A667-9F16-1AAB-DC28808C5B55}"/>
              </a:ext>
            </a:extLst>
          </p:cNvPr>
          <p:cNvSpPr txBox="1">
            <a:spLocks/>
          </p:cNvSpPr>
          <p:nvPr/>
        </p:nvSpPr>
        <p:spPr>
          <a:xfrm>
            <a:off x="419100" y="1926208"/>
            <a:ext cx="2491740" cy="42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b="1" dirty="0"/>
              <a:t>LED Blink: (Circuit)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3360215" y="493619"/>
            <a:ext cx="2423570" cy="606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Digital Input:</a:t>
            </a:r>
            <a:endParaRPr dirty="0"/>
          </a:p>
        </p:txBody>
      </p:sp>
      <p:cxnSp>
        <p:nvCxnSpPr>
          <p:cNvPr id="222" name="Google Shape;222;p45"/>
          <p:cNvCxnSpPr>
            <a:cxnSpLocks/>
          </p:cNvCxnSpPr>
          <p:nvPr/>
        </p:nvCxnSpPr>
        <p:spPr>
          <a:xfrm>
            <a:off x="3360215" y="491938"/>
            <a:ext cx="2156665" cy="16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5;p44">
            <a:extLst>
              <a:ext uri="{FF2B5EF4-FFF2-40B4-BE49-F238E27FC236}">
                <a16:creationId xmlns:a16="http://schemas.microsoft.com/office/drawing/2014/main" id="{41056E42-DDDC-5618-741F-281A315FFDD2}"/>
              </a:ext>
            </a:extLst>
          </p:cNvPr>
          <p:cNvSpPr txBox="1">
            <a:spLocks/>
          </p:cNvSpPr>
          <p:nvPr/>
        </p:nvSpPr>
        <p:spPr>
          <a:xfrm>
            <a:off x="822960" y="1010156"/>
            <a:ext cx="3055620" cy="42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b="1" u="sng" dirty="0"/>
              <a:t>LED ON/OFF: (Circuit)</a:t>
            </a:r>
          </a:p>
        </p:txBody>
      </p:sp>
      <p:pic>
        <p:nvPicPr>
          <p:cNvPr id="17" name="Picture 16" descr="A blue circuit board with wires&#10;&#10;AI-generated content may be incorrect.">
            <a:extLst>
              <a:ext uri="{FF2B5EF4-FFF2-40B4-BE49-F238E27FC236}">
                <a16:creationId xmlns:a16="http://schemas.microsoft.com/office/drawing/2014/main" id="{73738CCD-DC1C-E8BD-471C-7721902C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33" t="34815" r="37662" b="34074"/>
          <a:stretch>
            <a:fillRect/>
          </a:stretch>
        </p:blipFill>
        <p:spPr>
          <a:xfrm>
            <a:off x="2049780" y="1561370"/>
            <a:ext cx="5044440" cy="3330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10094E84-724F-BA6E-C5B9-273891B7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38023222-68CC-A693-A5F9-EE83C05EFC5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360215" y="257012"/>
            <a:ext cx="2423570" cy="606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Digital Input:</a:t>
            </a:r>
            <a:endParaRPr dirty="0"/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47D3F28E-B4B9-63ED-A889-6CD4623571C0}"/>
              </a:ext>
            </a:extLst>
          </p:cNvPr>
          <p:cNvCxnSpPr>
            <a:cxnSpLocks/>
          </p:cNvCxnSpPr>
          <p:nvPr/>
        </p:nvCxnSpPr>
        <p:spPr>
          <a:xfrm>
            <a:off x="3360215" y="255331"/>
            <a:ext cx="2156665" cy="16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7AFEC6-8805-7FC6-3F9A-F8B2C32F4A0D}"/>
              </a:ext>
            </a:extLst>
          </p:cNvPr>
          <p:cNvSpPr/>
          <p:nvPr/>
        </p:nvSpPr>
        <p:spPr>
          <a:xfrm>
            <a:off x="1677199" y="1013674"/>
            <a:ext cx="5522695" cy="3869452"/>
          </a:xfrm>
          <a:prstGeom prst="roundRect">
            <a:avLst>
              <a:gd name="adj" fmla="val 112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int </a:t>
            </a:r>
            <a:r>
              <a:rPr lang="en-US" dirty="0" err="1">
                <a:solidFill>
                  <a:srgbClr val="000000"/>
                </a:solidFill>
              </a:rPr>
              <a:t>buttonPin</a:t>
            </a:r>
            <a:r>
              <a:rPr lang="en-US" dirty="0">
                <a:solidFill>
                  <a:srgbClr val="000000"/>
                </a:solidFill>
              </a:rPr>
              <a:t> = 2;   </a:t>
            </a:r>
            <a:r>
              <a:rPr lang="en-US" dirty="0">
                <a:solidFill>
                  <a:schemeClr val="bg1"/>
                </a:solidFill>
              </a:rPr>
              <a:t>// Push button connected to pin 2</a:t>
            </a:r>
          </a:p>
          <a:p>
            <a:r>
              <a:rPr lang="en-US" dirty="0">
                <a:solidFill>
                  <a:srgbClr val="000000"/>
                </a:solidFill>
              </a:rPr>
              <a:t>int </a:t>
            </a:r>
            <a:r>
              <a:rPr lang="en-US" dirty="0" err="1">
                <a:solidFill>
                  <a:srgbClr val="000000"/>
                </a:solidFill>
              </a:rPr>
              <a:t>ledPin</a:t>
            </a:r>
            <a:r>
              <a:rPr lang="en-US" dirty="0">
                <a:solidFill>
                  <a:srgbClr val="000000"/>
                </a:solidFill>
              </a:rPr>
              <a:t> = 13;     </a:t>
            </a:r>
            <a:r>
              <a:rPr lang="en-US" dirty="0">
                <a:solidFill>
                  <a:schemeClr val="bg1"/>
                </a:solidFill>
              </a:rPr>
              <a:t>// Onboard LED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void setup() {</a:t>
            </a: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pinMode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buttonPin</a:t>
            </a:r>
            <a:r>
              <a:rPr lang="en-US" dirty="0">
                <a:solidFill>
                  <a:srgbClr val="000000"/>
                </a:solidFill>
              </a:rPr>
              <a:t>, INPUT); </a:t>
            </a:r>
            <a:r>
              <a:rPr lang="en-US" dirty="0">
                <a:solidFill>
                  <a:schemeClr val="bg1"/>
                </a:solidFill>
              </a:rPr>
              <a:t>// Button pin as input</a:t>
            </a: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pinMode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ledPin</a:t>
            </a:r>
            <a:r>
              <a:rPr lang="en-US" dirty="0">
                <a:solidFill>
                  <a:srgbClr val="000000"/>
                </a:solidFill>
              </a:rPr>
              <a:t>, OUTPUT);   </a:t>
            </a:r>
            <a:r>
              <a:rPr lang="en-US" dirty="0">
                <a:solidFill>
                  <a:schemeClr val="bg1"/>
                </a:solidFill>
              </a:rPr>
              <a:t>// LED pin as output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void loop() {</a:t>
            </a:r>
          </a:p>
          <a:p>
            <a:r>
              <a:rPr lang="en-US" dirty="0">
                <a:solidFill>
                  <a:srgbClr val="000000"/>
                </a:solidFill>
              </a:rPr>
              <a:t>  int </a:t>
            </a:r>
            <a:r>
              <a:rPr lang="en-US" dirty="0" err="1">
                <a:solidFill>
                  <a:srgbClr val="000000"/>
                </a:solidFill>
              </a:rPr>
              <a:t>buttonState</a:t>
            </a:r>
            <a:r>
              <a:rPr lang="en-US" dirty="0">
                <a:solidFill>
                  <a:srgbClr val="000000"/>
                </a:solidFill>
              </a:rPr>
              <a:t> = </a:t>
            </a:r>
            <a:r>
              <a:rPr lang="en-US" dirty="0" err="1">
                <a:solidFill>
                  <a:srgbClr val="000000"/>
                </a:solidFill>
              </a:rPr>
              <a:t>digitalRead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buttonPin</a:t>
            </a:r>
            <a:r>
              <a:rPr lang="en-US" dirty="0">
                <a:solidFill>
                  <a:srgbClr val="000000"/>
                </a:solidFill>
              </a:rPr>
              <a:t>); </a:t>
            </a:r>
            <a:r>
              <a:rPr lang="en-US" dirty="0">
                <a:solidFill>
                  <a:schemeClr val="bg1"/>
                </a:solidFill>
              </a:rPr>
              <a:t>// Read button value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if (</a:t>
            </a:r>
            <a:r>
              <a:rPr lang="en-US" dirty="0" err="1">
                <a:solidFill>
                  <a:srgbClr val="000000"/>
                </a:solidFill>
              </a:rPr>
              <a:t>buttonState</a:t>
            </a:r>
            <a:r>
              <a:rPr lang="en-US" dirty="0">
                <a:solidFill>
                  <a:srgbClr val="000000"/>
                </a:solidFill>
              </a:rPr>
              <a:t> == HIGH) {     </a:t>
            </a:r>
            <a:r>
              <a:rPr lang="en-US" dirty="0">
                <a:solidFill>
                  <a:schemeClr val="bg1"/>
                </a:solidFill>
              </a:rPr>
              <a:t>// If button is pressed</a:t>
            </a:r>
          </a:p>
          <a:p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digitalWrite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ledPin</a:t>
            </a:r>
            <a:r>
              <a:rPr lang="en-US" dirty="0">
                <a:solidFill>
                  <a:srgbClr val="000000"/>
                </a:solidFill>
              </a:rPr>
              <a:t>, HIGH);  </a:t>
            </a:r>
            <a:r>
              <a:rPr lang="en-US" dirty="0">
                <a:solidFill>
                  <a:schemeClr val="bg1"/>
                </a:solidFill>
              </a:rPr>
              <a:t>// LED ON</a:t>
            </a:r>
          </a:p>
          <a:p>
            <a:r>
              <a:rPr lang="en-US" dirty="0">
                <a:solidFill>
                  <a:srgbClr val="000000"/>
                </a:solidFill>
              </a:rPr>
              <a:t>  } else {</a:t>
            </a:r>
          </a:p>
          <a:p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digitalWrite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ledPin</a:t>
            </a:r>
            <a:r>
              <a:rPr lang="en-US" dirty="0">
                <a:solidFill>
                  <a:srgbClr val="000000"/>
                </a:solidFill>
              </a:rPr>
              <a:t>, LOW);   </a:t>
            </a:r>
            <a:r>
              <a:rPr lang="en-US" dirty="0">
                <a:solidFill>
                  <a:schemeClr val="bg1"/>
                </a:solidFill>
              </a:rPr>
              <a:t>// LED OFF</a:t>
            </a:r>
          </a:p>
          <a:p>
            <a:r>
              <a:rPr lang="en-US" dirty="0">
                <a:solidFill>
                  <a:srgbClr val="000000"/>
                </a:solidFill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1" name="Google Shape;215;p44">
            <a:extLst>
              <a:ext uri="{FF2B5EF4-FFF2-40B4-BE49-F238E27FC236}">
                <a16:creationId xmlns:a16="http://schemas.microsoft.com/office/drawing/2014/main" id="{EAA8BDD2-552A-5D8E-0577-FC48DC68295C}"/>
              </a:ext>
            </a:extLst>
          </p:cNvPr>
          <p:cNvSpPr txBox="1">
            <a:spLocks/>
          </p:cNvSpPr>
          <p:nvPr/>
        </p:nvSpPr>
        <p:spPr>
          <a:xfrm>
            <a:off x="754380" y="591270"/>
            <a:ext cx="2663810" cy="42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b="1" u="sng" dirty="0"/>
              <a:t>LED ON/OFF: (Code)</a:t>
            </a:r>
          </a:p>
        </p:txBody>
      </p:sp>
    </p:spTree>
    <p:extLst>
      <p:ext uri="{BB962C8B-B14F-4D97-AF65-F5344CB8AC3E}">
        <p14:creationId xmlns:p14="http://schemas.microsoft.com/office/powerpoint/2010/main" val="195112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238132" y="1856000"/>
            <a:ext cx="5160777" cy="1147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Any Problem???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711</Words>
  <Application>Microsoft Office PowerPoint</Application>
  <PresentationFormat>On-screen Show (16:9)</PresentationFormat>
  <Paragraphs>121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Montserrat</vt:lpstr>
      <vt:lpstr>Times New Roman</vt:lpstr>
      <vt:lpstr>Proxima Nova</vt:lpstr>
      <vt:lpstr>Montserrat ExtraBold</vt:lpstr>
      <vt:lpstr>Proxima Nova Semibold</vt:lpstr>
      <vt:lpstr>Futuristic Background by Slidesgo</vt:lpstr>
      <vt:lpstr>Slidesgo Final Pages</vt:lpstr>
      <vt:lpstr>Get Started       with      Arduino</vt:lpstr>
      <vt:lpstr>What is Arduino</vt:lpstr>
      <vt:lpstr>Popular Arduino Boards </vt:lpstr>
      <vt:lpstr>Arduino Uno Pinout</vt:lpstr>
      <vt:lpstr>I/O in Arduino:</vt:lpstr>
      <vt:lpstr>Digital Output:</vt:lpstr>
      <vt:lpstr>Digital Input:</vt:lpstr>
      <vt:lpstr>Digital Input:</vt:lpstr>
      <vt:lpstr>Any Problem???</vt:lpstr>
      <vt:lpstr>Here is the Solution:</vt:lpstr>
      <vt:lpstr>Analog Output</vt:lpstr>
      <vt:lpstr>Analog Input: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Md. Tasnim Islam Tanveer</cp:lastModifiedBy>
  <cp:revision>4</cp:revision>
  <dcterms:modified xsi:type="dcterms:W3CDTF">2025-08-17T04:39:52Z</dcterms:modified>
</cp:coreProperties>
</file>